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63" r:id="rId5"/>
    <p:sldId id="266" r:id="rId6"/>
    <p:sldId id="265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79" r:id="rId20"/>
    <p:sldId id="283" r:id="rId21"/>
    <p:sldId id="282" r:id="rId22"/>
    <p:sldId id="281" r:id="rId23"/>
    <p:sldId id="280" r:id="rId24"/>
    <p:sldId id="284" r:id="rId25"/>
    <p:sldId id="285" r:id="rId26"/>
    <p:sldId id="286" r:id="rId27"/>
    <p:sldId id="276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36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79794-CE7C-4188-8FA8-6C06FCEC2024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392E7-F315-493B-9EFF-90CFDF7C84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A2E60-6494-4D01-88CE-2C581E239138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158AA-FE59-482A-ADC0-545098324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CF792-42A1-490F-9710-969A3FF8207A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A6552-347E-48EF-B18E-6DD4642DD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70A5E-86E1-4BA1-A6B8-A8AAA356EC02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E5B1-3C05-4F0B-B28B-6BC89D8FD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075B3-95D2-4335-BA70-146C535F0A73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67FD0-B44C-4CCB-A51B-54496831E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684BB-D039-4F9D-AE7A-F7775620CCE7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952F6-F7A6-4A3B-9648-F7F25B3BE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51EAB-D6DC-4D6E-AF43-2035F5B1D138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6B243-3E70-4C89-BDE6-AFFD8835B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FC36C-6617-4353-A6FA-1B5ACBFABBF9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75D5F-7534-45C5-A9D5-563DCD3E7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66B34-AB13-468D-BBFA-F964D2C14F3E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3D8B5-E499-4669-AA01-48E62A010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66AD-AD8A-4BF0-82ED-CF5D9DD38C89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16FAA-4CB2-4522-B41C-266DA4840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F1226-4058-416D-B4E7-AE69EB512F56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3BFCB-055F-46E7-B05B-8F8E7F3BE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0863B0-9503-4AE4-B6CB-1DEA139E712A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AFB62C-D095-46E0-B0D2-A2B83D5A8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F:\Marinka\Pictures\metro\Безимени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Marinka\Pictures\metro\Безимени-5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86455" y="71414"/>
            <a:ext cx="1599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ВАГОН</a:t>
            </a: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42844" y="714356"/>
            <a:ext cx="878687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Если есть возможность, садитесь в центральные вагоны состава, которые в случае чрезвычайной ситуации повреждаются в меньшей степени, чем первый и последний.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30723" name="Picture 3" descr="F:\Marinka\Pictures\metro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751919"/>
            <a:ext cx="6715172" cy="5034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Marinka\Pictures\metro\Безимени-5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86455" y="71414"/>
            <a:ext cx="1599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ВАГОН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785794"/>
            <a:ext cx="9001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</a:rPr>
              <a:t>Как действовать при возникшем пожаре в вагоне метро</a:t>
            </a:r>
            <a:endParaRPr lang="ru-RU" sz="2400" u="sng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285860"/>
            <a:ext cx="87154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1. Заметив в вагоне дым, незамедлительно сообщите машинисту о возникшей ситуации по переговорному устройству и четко выполняйте все его распоряжения. Важно не допустить панику среди пассажиров. Если вагон интенсивно заполняется дымом, закройте дыхательные пути тканью, по возможности, промоченной водой, и присядьте на корточки, поскольку дым собирается вверху. </a:t>
            </a:r>
            <a:endParaRPr lang="ru-RU" sz="2000" b="1" dirty="0"/>
          </a:p>
        </p:txBody>
      </p:sp>
      <p:pic>
        <p:nvPicPr>
          <p:cNvPr id="7" name="Picture 2" descr="F:\Marinka\Pictures\metro\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00438"/>
            <a:ext cx="4286280" cy="3213618"/>
          </a:xfrm>
          <a:prstGeom prst="rect">
            <a:avLst/>
          </a:prstGeom>
          <a:noFill/>
        </p:spPr>
      </p:pic>
      <p:pic>
        <p:nvPicPr>
          <p:cNvPr id="26625" name="Picture 1" descr="F:\Marinka\Pictures\metro\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500438"/>
            <a:ext cx="4286280" cy="3213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Marinka\Pictures\metro\Безимени-5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86455" y="71414"/>
            <a:ext cx="1599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ВАГОН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76" y="642918"/>
            <a:ext cx="8929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2. Не паникуйте и оставайтесь на своем месте, пока состав находимся в тоннеле. По прибытии на станцию пропустите вперед пожилых и детей, помогите раненым, если таковые есть, и, убедившись, что вагон пуст, выйдите сами, сохраняя выдержку и спокойствие. Немедленно сообщите о возгорании дежурному по станции. </a:t>
            </a:r>
            <a:endParaRPr lang="ru-RU" sz="2000" dirty="0"/>
          </a:p>
        </p:txBody>
      </p:sp>
      <p:pic>
        <p:nvPicPr>
          <p:cNvPr id="25601" name="Picture 1" descr="F:\Marinka\Pictures\metro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86058"/>
            <a:ext cx="4478304" cy="33575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43438" y="2550282"/>
            <a:ext cx="44291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3. Если во время движения поезда в вагоне вспыхнуло пламя, начните его тушить, применяя для этого все возможные подручные средства. По возможности, перейдите в свободную от возгорания часть вагона и подавляйте распространение огня, заливая его имеющимися негорючими жидкостями, такими как сок, молоко, вода, и сбивая его одеждой. 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Marinka\Pictures\metro\Безимени-5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86455" y="71414"/>
            <a:ext cx="1599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ВАГОН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14356"/>
            <a:ext cx="88583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Если поезд остановился в тоннеле метро, не стремитесь во что бы то ни стало покинуть его без указания машиниста. Не дотрагивайтесь до металлического корпуса состава и дверям, пока высокое напряжение не будет отключено. Когда будет получено разрешение покинуть вагон, откройте двери, если это возможно, или выбейте стекла. Идите по ходу поезда к станции гуськом по колее между рельсами, не приближаясь во избежание поражения электричеством к токоведущим шинам, расположенным сбоку от рельсов. </a:t>
            </a:r>
            <a:endParaRPr lang="ru-RU" sz="2000" b="1" dirty="0"/>
          </a:p>
        </p:txBody>
      </p:sp>
      <p:pic>
        <p:nvPicPr>
          <p:cNvPr id="24577" name="Picture 1" descr="F:\Marinka\Pictures\metro\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876"/>
            <a:ext cx="4214842" cy="3160057"/>
          </a:xfrm>
          <a:prstGeom prst="rect">
            <a:avLst/>
          </a:prstGeom>
          <a:noFill/>
        </p:spPr>
      </p:pic>
      <p:pic>
        <p:nvPicPr>
          <p:cNvPr id="24578" name="Picture 2" descr="F:\Marinka\Pictures\metro\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571876"/>
            <a:ext cx="4214842" cy="3160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Marinka\Pictures\metro\Безимени-5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86455" y="71414"/>
            <a:ext cx="1599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ВАГОН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1435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В тоннеле будьте предельно осторожны в местах пересечения путей, где можно наткнуться на встречный поезд. Если покинутый вами состав начал движение в вашу сторону, прижмитесь к стене тоннеля. </a:t>
            </a:r>
            <a:endParaRPr lang="ru-RU" sz="2000" b="1" dirty="0"/>
          </a:p>
        </p:txBody>
      </p:sp>
      <p:pic>
        <p:nvPicPr>
          <p:cNvPr id="23553" name="Picture 1" descr="F:\Marinka\Pictures\metro\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71810"/>
            <a:ext cx="4500594" cy="3374298"/>
          </a:xfrm>
          <a:prstGeom prst="rect">
            <a:avLst/>
          </a:prstGeom>
          <a:noFill/>
        </p:spPr>
      </p:pic>
      <p:pic>
        <p:nvPicPr>
          <p:cNvPr id="23555" name="Picture 3" descr="F:\Marinka\Pictures\metro\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928670"/>
            <a:ext cx="4052632" cy="5405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Marinka\Pictures\metro\Безимени-5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86455" y="71414"/>
            <a:ext cx="1599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ВАГОН</a:t>
            </a: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1470" y="642918"/>
            <a:ext cx="878681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Если вы упали на пути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Не пытайтесь самостоятельно выбраться наверх, поскольку под краем платформы расположен контактный рельс, находящийся под высоким напряжением. Пока нет поезда, бегите к месту остановки первого вагона, ориентирам которого является большое зеркало, благодаря которому машинист контролирует обстановку на платформе. А если состав уже близко, немедля ложитесь в яму между рельсами. </a:t>
            </a:r>
          </a:p>
        </p:txBody>
      </p:sp>
      <p:pic>
        <p:nvPicPr>
          <p:cNvPr id="22530" name="Picture 2" descr="F:\Marinka\Pictures\metro\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3286124"/>
            <a:ext cx="4478303" cy="3357586"/>
          </a:xfrm>
          <a:prstGeom prst="rect">
            <a:avLst/>
          </a:prstGeom>
          <a:noFill/>
        </p:spPr>
      </p:pic>
      <p:pic>
        <p:nvPicPr>
          <p:cNvPr id="22531" name="Picture 3" descr="F:\Marinka\Pictures\metro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286124"/>
            <a:ext cx="4500562" cy="3374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:\Marinka\Pictures\metro\Безимени-5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86455" y="71414"/>
            <a:ext cx="1599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ВАГОН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14356"/>
            <a:ext cx="8858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b="1" dirty="0" smtClean="0">
                <a:latin typeface="Arial" pitchFamily="34" charset="0"/>
                <a:ea typeface="Times New Roman" pitchFamily="18" charset="0"/>
              </a:rPr>
              <a:t>Перед отправкой поезда машинист контролирует посадку пассажиров в зеркало заднего вида. Если возникла аварийная ситуация и нужно задержать отправление состава, подайте машинисту сигналы. </a:t>
            </a:r>
          </a:p>
          <a:p>
            <a:pPr lvl="0" eaLnBrk="0" hangingPunct="0"/>
            <a:r>
              <a:rPr lang="ru-RU" b="1" dirty="0" smtClean="0">
                <a:latin typeface="Arial" pitchFamily="34" charset="0"/>
                <a:ea typeface="Times New Roman" pitchFamily="18" charset="0"/>
              </a:rPr>
              <a:t/>
            </a:r>
            <a:br>
              <a:rPr lang="ru-RU" b="1" dirty="0" smtClean="0">
                <a:latin typeface="Arial" pitchFamily="34" charset="0"/>
                <a:ea typeface="Times New Roman" pitchFamily="18" charset="0"/>
              </a:rPr>
            </a:br>
            <a:r>
              <a:rPr lang="ru-RU" b="1" dirty="0" smtClean="0">
                <a:latin typeface="Arial" pitchFamily="34" charset="0"/>
                <a:ea typeface="Times New Roman" pitchFamily="18" charset="0"/>
              </a:rPr>
              <a:t>Если при вас на рельсы упал человек, немедленно нужно послать нескольких человек сообщить о чрезвычайной ситуации дежурному по станции. Кому-нибудь нужно стать у выхода поезда из тоннеля, чтобы подать сигнал машинисту. Если человек в сознании, помогите ему сориентироваться, дав указания о действиях в подобной ситуации, которые были приведены выше. </a:t>
            </a:r>
            <a:r>
              <a:rPr lang="ru-RU" b="1" dirty="0" smtClean="0">
                <a:latin typeface="Arial" pitchFamily="34" charset="0"/>
              </a:rPr>
              <a:t> </a:t>
            </a:r>
          </a:p>
        </p:txBody>
      </p:sp>
      <p:pic>
        <p:nvPicPr>
          <p:cNvPr id="31746" name="Picture 2" descr="F:\Marinka\Pictures\metro\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310" y="3571876"/>
            <a:ext cx="4097171" cy="3071834"/>
          </a:xfrm>
          <a:prstGeom prst="rect">
            <a:avLst/>
          </a:prstGeom>
          <a:noFill/>
        </p:spPr>
      </p:pic>
      <p:pic>
        <p:nvPicPr>
          <p:cNvPr id="31747" name="Picture 3" descr="F:\Marinka\Pictures\metro\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6795" y="3571876"/>
            <a:ext cx="4097171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142852"/>
            <a:ext cx="71477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ТАБЛИЧКИ В МЕТРО НЕКОТОРЫХ</a:t>
            </a:r>
          </a:p>
          <a:p>
            <a:pPr algn="ctr"/>
            <a:r>
              <a:rPr lang="ru-RU" sz="3200" b="1" dirty="0" smtClean="0"/>
              <a:t>СТРАН АЗИИ</a:t>
            </a:r>
          </a:p>
        </p:txBody>
      </p:sp>
      <p:pic>
        <p:nvPicPr>
          <p:cNvPr id="1026" name="Picture 2" descr="F:\Marinka\Pictures\metro\Новая папка\metro-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1"/>
            <a:ext cx="4643470" cy="5474407"/>
          </a:xfrm>
          <a:prstGeom prst="rect">
            <a:avLst/>
          </a:prstGeom>
          <a:noFill/>
        </p:spPr>
      </p:pic>
      <p:pic>
        <p:nvPicPr>
          <p:cNvPr id="1027" name="Picture 3" descr="F:\Marinka\Pictures\metro\Новая папка\metro-0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214421"/>
            <a:ext cx="4643470" cy="5474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142852"/>
            <a:ext cx="71477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ТАБЛИЧКИ В МЕТРО НЕКОТОРЫХ</a:t>
            </a:r>
          </a:p>
          <a:p>
            <a:pPr algn="ctr"/>
            <a:r>
              <a:rPr lang="ru-RU" sz="3200" b="1" dirty="0" smtClean="0"/>
              <a:t>СТРАН АЗИИ</a:t>
            </a:r>
          </a:p>
        </p:txBody>
      </p:sp>
      <p:pic>
        <p:nvPicPr>
          <p:cNvPr id="2052" name="Picture 4" descr="F:\Marinka\Pictures\metro\Новая папка\metro-0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428736"/>
            <a:ext cx="4605200" cy="5429288"/>
          </a:xfrm>
          <a:prstGeom prst="rect">
            <a:avLst/>
          </a:prstGeom>
          <a:noFill/>
        </p:spPr>
      </p:pic>
      <p:pic>
        <p:nvPicPr>
          <p:cNvPr id="2068" name="Picture 20" descr="F:\Marinka\Pictures\metro\Новая папка\metro-1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7643" y="1285861"/>
            <a:ext cx="4726389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142852"/>
            <a:ext cx="71477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ТАБЛИЧКИ В МЕТРО НЕКОТОРЫХ</a:t>
            </a:r>
          </a:p>
          <a:p>
            <a:pPr algn="ctr"/>
            <a:r>
              <a:rPr lang="ru-RU" sz="3200" b="1" dirty="0" smtClean="0"/>
              <a:t>СТРАН АЗИИ</a:t>
            </a:r>
          </a:p>
        </p:txBody>
      </p:sp>
      <p:pic>
        <p:nvPicPr>
          <p:cNvPr id="7" name="Picture 19" descr="F:\Marinka\Pictures\metro\Новая папка\metro-1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" y="1285861"/>
            <a:ext cx="4726389" cy="5572164"/>
          </a:xfrm>
          <a:prstGeom prst="rect">
            <a:avLst/>
          </a:prstGeom>
          <a:noFill/>
        </p:spPr>
      </p:pic>
      <p:pic>
        <p:nvPicPr>
          <p:cNvPr id="8" name="Picture 18" descr="F:\Marinka\Pictures\metro\Новая папка\metro-1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7643" y="1285860"/>
            <a:ext cx="4726389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Marinka\Pictures\metro\Безимени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29058" y="1000108"/>
            <a:ext cx="30003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Метрополитен</a:t>
            </a:r>
            <a:r>
              <a:rPr lang="ru-RU" sz="2000" dirty="0"/>
              <a:t> (от фр. </a:t>
            </a:r>
            <a:r>
              <a:rPr lang="ru-RU" sz="2000" i="1" dirty="0" smtClean="0"/>
              <a:t> </a:t>
            </a:r>
            <a:r>
              <a:rPr lang="ru-RU" sz="2000" dirty="0" smtClean="0"/>
              <a:t>«</a:t>
            </a:r>
            <a:r>
              <a:rPr lang="ru-RU" sz="2000" dirty="0"/>
              <a:t>столичная железная дорога»), </a:t>
            </a:r>
            <a:r>
              <a:rPr lang="ru-RU" sz="2000" b="1" dirty="0" smtClean="0"/>
              <a:t>метро</a:t>
            </a:r>
            <a:r>
              <a:rPr lang="en-US" sz="2000" b="1" dirty="0" smtClean="0"/>
              <a:t> </a:t>
            </a:r>
            <a:r>
              <a:rPr lang="en-US" sz="2000" dirty="0" smtClean="0"/>
              <a:t>– </a:t>
            </a:r>
            <a:r>
              <a:rPr lang="ru-RU" sz="2000" dirty="0" smtClean="0"/>
              <a:t> </a:t>
            </a:r>
            <a:r>
              <a:rPr lang="ru-RU" sz="2000" dirty="0"/>
              <a:t>в традиционном понимании городская железная дорога с курсирующими по ней маршрутными поездами для перевозки пассажиров, инженерно отделённая от любого другого транспорта и пешеходного движения (внеуличная).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201019"/>
            <a:ext cx="31266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Метрополитен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142852"/>
            <a:ext cx="71477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ТАБЛИЧКИ В МЕТРО НЕКОТОРЫХ</a:t>
            </a:r>
          </a:p>
          <a:p>
            <a:pPr algn="ctr"/>
            <a:r>
              <a:rPr lang="ru-RU" sz="3200" b="1" dirty="0" smtClean="0"/>
              <a:t>СТРАН АЗИИ</a:t>
            </a:r>
          </a:p>
        </p:txBody>
      </p:sp>
      <p:pic>
        <p:nvPicPr>
          <p:cNvPr id="7" name="Picture 17" descr="F:\Marinka\Pictures\metro\Новая папка\metro-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" y="1285860"/>
            <a:ext cx="4726389" cy="5572164"/>
          </a:xfrm>
          <a:prstGeom prst="rect">
            <a:avLst/>
          </a:prstGeom>
          <a:noFill/>
        </p:spPr>
      </p:pic>
      <p:pic>
        <p:nvPicPr>
          <p:cNvPr id="8" name="Picture 16" descr="F:\Marinka\Pictures\metro\Новая папка\metro-1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7643" y="1285861"/>
            <a:ext cx="4726389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142852"/>
            <a:ext cx="71477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ТАБЛИЧКИ В МЕТРО НЕКОТОРЫХ</a:t>
            </a:r>
          </a:p>
          <a:p>
            <a:pPr algn="ctr"/>
            <a:r>
              <a:rPr lang="ru-RU" sz="3200" b="1" dirty="0" smtClean="0"/>
              <a:t>СТРАН АЗИИ</a:t>
            </a:r>
          </a:p>
        </p:txBody>
      </p:sp>
      <p:pic>
        <p:nvPicPr>
          <p:cNvPr id="7" name="Picture 15" descr="F:\Marinka\Pictures\metro\Новая папка\metro-1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" y="1285861"/>
            <a:ext cx="4726389" cy="5572164"/>
          </a:xfrm>
          <a:prstGeom prst="rect">
            <a:avLst/>
          </a:prstGeom>
          <a:noFill/>
        </p:spPr>
      </p:pic>
      <p:pic>
        <p:nvPicPr>
          <p:cNvPr id="8" name="Picture 14" descr="F:\Marinka\Pictures\metro\Новая папка\metro-1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7643" y="1285836"/>
            <a:ext cx="4726389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142852"/>
            <a:ext cx="71477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ТАБЛИЧКИ В МЕТРО НЕКОТОРЫХ</a:t>
            </a:r>
          </a:p>
          <a:p>
            <a:pPr algn="ctr"/>
            <a:r>
              <a:rPr lang="ru-RU" sz="3200" b="1" dirty="0" smtClean="0"/>
              <a:t>СТРАН АЗИИ</a:t>
            </a:r>
          </a:p>
        </p:txBody>
      </p:sp>
      <p:pic>
        <p:nvPicPr>
          <p:cNvPr id="7" name="Picture 13" descr="F:\Marinka\Pictures\metro\Новая папка\metro-1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" y="1285860"/>
            <a:ext cx="4726389" cy="5572164"/>
          </a:xfrm>
          <a:prstGeom prst="rect">
            <a:avLst/>
          </a:prstGeom>
          <a:noFill/>
        </p:spPr>
      </p:pic>
      <p:pic>
        <p:nvPicPr>
          <p:cNvPr id="8" name="Picture 12" descr="F:\Marinka\Pictures\metro\Новая папка\metro-1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7643" y="1285836"/>
            <a:ext cx="4726389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142852"/>
            <a:ext cx="71477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ТАБЛИЧКИ В МЕТРО НЕКОТОРЫХ</a:t>
            </a:r>
          </a:p>
          <a:p>
            <a:pPr algn="ctr"/>
            <a:r>
              <a:rPr lang="ru-RU" sz="3200" b="1" dirty="0" smtClean="0"/>
              <a:t>СТРАН АЗИИ</a:t>
            </a:r>
          </a:p>
        </p:txBody>
      </p:sp>
      <p:pic>
        <p:nvPicPr>
          <p:cNvPr id="7" name="Picture 11" descr="F:\Marinka\Pictures\metro\Новая папка\metro-0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" y="1285861"/>
            <a:ext cx="4726389" cy="5572164"/>
          </a:xfrm>
          <a:prstGeom prst="rect">
            <a:avLst/>
          </a:prstGeom>
          <a:noFill/>
        </p:spPr>
      </p:pic>
      <p:pic>
        <p:nvPicPr>
          <p:cNvPr id="8" name="Picture 10" descr="F:\Marinka\Pictures\metro\Новая папка\metro-0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7643" y="1285836"/>
            <a:ext cx="4726389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:\Marinka\Pictures\metro\Новая папка\metro-0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" y="1285861"/>
            <a:ext cx="4726389" cy="5572164"/>
          </a:xfrm>
          <a:prstGeom prst="rect">
            <a:avLst/>
          </a:prstGeom>
          <a:noFill/>
        </p:spPr>
      </p:pic>
      <p:pic>
        <p:nvPicPr>
          <p:cNvPr id="6" name="Picture 8" descr="F:\Marinka\Pictures\metro\Новая папка\metro-0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7611" y="1285836"/>
            <a:ext cx="4726389" cy="55721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57224" y="142852"/>
            <a:ext cx="71477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ТАБЛИЧКИ В МЕТРО НЕКОТОРЫХ</a:t>
            </a:r>
          </a:p>
          <a:p>
            <a:pPr algn="ctr"/>
            <a:r>
              <a:rPr lang="ru-RU" sz="3200" b="1" dirty="0" smtClean="0"/>
              <a:t>СТРАН АЗИИ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:\Marinka\Pictures\metro\Новая папка\metro-0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36"/>
            <a:ext cx="4726389" cy="5572164"/>
          </a:xfrm>
          <a:prstGeom prst="rect">
            <a:avLst/>
          </a:prstGeom>
          <a:noFill/>
        </p:spPr>
      </p:pic>
      <p:pic>
        <p:nvPicPr>
          <p:cNvPr id="5" name="Picture 6" descr="F:\Marinka\Pictures\metro\Новая папка\metro-0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7611" y="1285836"/>
            <a:ext cx="4726389" cy="55721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142852"/>
            <a:ext cx="71477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ТАБЛИЧКИ В МЕТРО НЕКОТОРЫХ</a:t>
            </a:r>
          </a:p>
          <a:p>
            <a:pPr algn="ctr"/>
            <a:r>
              <a:rPr lang="ru-RU" sz="3200" b="1" dirty="0" smtClean="0"/>
              <a:t>СТРАН АЗИИ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:\Marinka\Pictures\metro\Новая папка\metro-1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214422"/>
            <a:ext cx="4726389" cy="55721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142852"/>
            <a:ext cx="71477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ТАБЛИЧКИ В МЕТРО НЕКОТОРЫХ</a:t>
            </a:r>
          </a:p>
          <a:p>
            <a:pPr algn="ctr"/>
            <a:r>
              <a:rPr lang="ru-RU" sz="3200" b="1" dirty="0" smtClean="0"/>
              <a:t>СТРАН АЗИИ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Marinka\Pictures\metro\Новая папка\Безимени-6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Marinka\Pictures\metro\Безимени-5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9144031" cy="68580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76" y="660141"/>
            <a:ext cx="88582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Взрывы и несчастные случаи в метро в последнее время, к большому сожалению, происшествия довольно распространенные. Многие люди, спускаясь на станции метрополитена, не чувствуют </a:t>
            </a:r>
            <a:r>
              <a:rPr lang="ru-RU" sz="2000" b="1" dirty="0" smtClean="0"/>
              <a:t>себя</a:t>
            </a:r>
            <a:r>
              <a:rPr lang="en-US" sz="2000" b="1" dirty="0" smtClean="0"/>
              <a:t> </a:t>
            </a:r>
            <a:r>
              <a:rPr lang="ru-RU" sz="2000" b="1" dirty="0" smtClean="0"/>
              <a:t>в </a:t>
            </a:r>
            <a:r>
              <a:rPr lang="ru-RU" sz="2000" b="1" dirty="0"/>
              <a:t>безопасности, а некоторые вообще избегают этого вида транспорта. Но последняя мера, пожалуй, чересчур радикальная. В метро, как и в любом месте, требующем повышенной осторожности и внимания, </a:t>
            </a:r>
            <a:r>
              <a:rPr lang="ru-RU" sz="2000" b="1" u="sng" dirty="0">
                <a:solidFill>
                  <a:srgbClr val="FF0000"/>
                </a:solidFill>
              </a:rPr>
              <a:t>нужно помнить правила поведения и соблюдать технику безопасности.</a:t>
            </a:r>
            <a:r>
              <a:rPr lang="ru-RU" sz="2000" b="1" dirty="0">
                <a:solidFill>
                  <a:srgbClr val="FF0000"/>
                </a:solidFill>
              </a:rPr>
              <a:t> </a:t>
            </a:r>
          </a:p>
        </p:txBody>
      </p:sp>
      <p:pic>
        <p:nvPicPr>
          <p:cNvPr id="6" name="Picture 3" descr="F:\Marinka\Pictures\metro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592" y="3357563"/>
            <a:ext cx="4262491" cy="3195781"/>
          </a:xfrm>
          <a:prstGeom prst="rect">
            <a:avLst/>
          </a:prstGeom>
          <a:noFill/>
        </p:spPr>
      </p:pic>
      <p:pic>
        <p:nvPicPr>
          <p:cNvPr id="7" name="Picture 4" descr="F:\Marinka\Pictures\metro\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4310" y="3357562"/>
            <a:ext cx="4262532" cy="31958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03074" y="71414"/>
            <a:ext cx="2483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ВВЕДЕНИЕ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Marinka\Pictures\metro\Безимени-5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03074" y="71414"/>
            <a:ext cx="2483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ВВЕДЕНИЕ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76" y="642918"/>
            <a:ext cx="8858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Потенциальную опасность в метро представляют </a:t>
            </a:r>
            <a:r>
              <a:rPr lang="ru-RU" sz="2000" b="1" dirty="0" smtClean="0">
                <a:solidFill>
                  <a:srgbClr val="FF0000"/>
                </a:solidFill>
              </a:rPr>
              <a:t>эскалатор, платформа, вагон, железнодорожные пути.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F:\Marinka\Pictures\metro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357322"/>
            <a:ext cx="3525441" cy="2643182"/>
          </a:xfrm>
          <a:prstGeom prst="rect">
            <a:avLst/>
          </a:prstGeom>
          <a:noFill/>
        </p:spPr>
      </p:pic>
      <p:pic>
        <p:nvPicPr>
          <p:cNvPr id="1027" name="Picture 3" descr="F:\Marinka\Pictures\metro\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8417" y="1357298"/>
            <a:ext cx="3525473" cy="2643206"/>
          </a:xfrm>
          <a:prstGeom prst="rect">
            <a:avLst/>
          </a:prstGeom>
          <a:noFill/>
        </p:spPr>
      </p:pic>
      <p:pic>
        <p:nvPicPr>
          <p:cNvPr id="1028" name="Picture 4" descr="F:\Marinka\Pictures\metro\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143380"/>
            <a:ext cx="3525441" cy="2643182"/>
          </a:xfrm>
          <a:prstGeom prst="rect">
            <a:avLst/>
          </a:prstGeom>
          <a:noFill/>
        </p:spPr>
      </p:pic>
      <p:pic>
        <p:nvPicPr>
          <p:cNvPr id="1029" name="Picture 5" descr="F:\Marinka\Pictures\metro\2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68417" y="4143380"/>
            <a:ext cx="3525473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Marinka\Pictures\metro\Безимени-5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9144031" cy="68580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03074" y="71414"/>
            <a:ext cx="2722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ЭСКАЛАТОР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1406" y="742307"/>
            <a:ext cx="450059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Будьте предельно внимательны, заходя на эскалатор.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Чтобы не получить травму при резкой остановке эскалатора, во время нахождения на нем держитесь за движущийся поручень.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Нельзя бегать, сидеть на эскалаторе, загромождать проход вещами – это может угрожать безопасности людей.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F:\Marinka\Pictures\metro\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857232"/>
            <a:ext cx="4429124" cy="332071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06" y="4748767"/>
            <a:ext cx="89297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Находясь на эскалаторе, помните, что такая на первый взгляд мелочь, как развязавшийся шнурок ботинка или не подвернутая брючина, могут быть затянуты механизмом эскалатора и нанести травму.</a:t>
            </a:r>
            <a:endParaRPr lang="ru-RU" sz="2000" b="1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Marinka\Pictures\metro\Безимени-5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2844" y="714356"/>
            <a:ext cx="87979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Помните:</a:t>
            </a:r>
            <a:endParaRPr lang="ru-RU" sz="2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вы не держитесь за поручень, то при экстренной остановке эскалатора инерция движения бросит вас вперед.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вы что-то уронили, дежурный обязан остановить эскалатор, и вы можете спокойно собрать свои вещи. А если помощь опаздывает, в экстремальной ситуации можно повернуть ручку аварийного тормоза на балюстраде</a:t>
            </a:r>
            <a:r>
              <a:rPr kumimoji="0" lang="ru-RU" sz="2000" b="1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эскалатора.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3074" y="71414"/>
            <a:ext cx="2722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ЭСКАЛАТОР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2406" y="6357958"/>
            <a:ext cx="7265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Балюстрада – </a:t>
            </a:r>
            <a:r>
              <a:rPr lang="ru-RU" sz="2000" b="1" dirty="0" smtClean="0"/>
              <a:t>ограждающие конструкции эскалатора</a:t>
            </a:r>
            <a:endParaRPr lang="ru-RU" sz="2000" b="1" dirty="0"/>
          </a:p>
        </p:txBody>
      </p:sp>
      <p:pic>
        <p:nvPicPr>
          <p:cNvPr id="3075" name="Picture 3" descr="F:\Marinka\Pictures\metro\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00372"/>
            <a:ext cx="8786874" cy="3293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Marinka\Pictures\metro\Безимени-5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03074" y="71414"/>
            <a:ext cx="2855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ПЛАТФОРМА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406" y="642918"/>
            <a:ext cx="89297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 платформе метрополитена не стойте у края, в особенности, если рядом большое скопление людей. Подъезжающий поезд может задеть вас зеркалом. Надежнее, если за спиной вообще никого нет.</a:t>
            </a:r>
          </a:p>
          <a:p>
            <a:pPr lvl="0"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Старайтесь держаться боком к рельсам, а не лицом. </a:t>
            </a:r>
          </a:p>
          <a:p>
            <a:pPr lvl="0"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случае, если ваша вещь упала на рельсы, не пытайтесь достать ее самостоятельно. Сообщите о случившемся дежурному, который достанет ее специальными клещами. 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3" descr="F:\Marinka\Pictures\metro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761" y="3214686"/>
            <a:ext cx="4426239" cy="3318551"/>
          </a:xfrm>
          <a:prstGeom prst="rect">
            <a:avLst/>
          </a:prstGeom>
          <a:noFill/>
        </p:spPr>
      </p:pic>
      <p:pic>
        <p:nvPicPr>
          <p:cNvPr id="4100" name="Picture 4" descr="F:\Marinka\Pictures\metro\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9575" y="3214686"/>
            <a:ext cx="438302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Marinka\Pictures\metro\Безимени-5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03074" y="71414"/>
            <a:ext cx="2855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ПЛАТФОРМА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14282" y="785794"/>
            <a:ext cx="428628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в отъезжающем поезде остались ваши вещи, у вас еще есть время быстро исправить положение. Не бегите за по­ездом, особенно пытаясь держаться за створки дверей.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Посмотрите, в каком по счету вагоне (от начала или хвоста) это случилось. </a:t>
            </a:r>
          </a:p>
        </p:txBody>
      </p:sp>
      <p:pic>
        <p:nvPicPr>
          <p:cNvPr id="20482" name="Picture 2" descr="F:\Marinka\Pictures\metro\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785794"/>
            <a:ext cx="4192454" cy="31432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72000" y="4254065"/>
            <a:ext cx="44291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Запомните маршрутный номер уходящего поезда - он на лобовом стекле последнего вагона. Дежурный по станции сообщит о происшествии диспетчеру, а тот - ма­шинисту и дежурному следующей станции.</a:t>
            </a:r>
            <a:endParaRPr lang="ru-RU" sz="2000" dirty="0"/>
          </a:p>
        </p:txBody>
      </p:sp>
      <p:pic>
        <p:nvPicPr>
          <p:cNvPr id="20483" name="Picture 3" descr="F:\Marinka\Pictures\metro\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786190"/>
            <a:ext cx="3857652" cy="2892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:\Marinka\Pictures\metro\Безимени-5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03074" y="71414"/>
            <a:ext cx="2855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ПЛАТФОРМА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76" y="714356"/>
            <a:ext cx="89297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При посадке есть риск оказаться на рельсах: толпа толкает человека в проем между вагонами или между вагоном и поездом.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Каждый год в метро гибнет под колесами около 100 человек!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</a:p>
          <a:p>
            <a:pPr lvl="0" eaLnBrk="0" hangingPunct="0"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Если вы уронили что-то во время движения в тоннель, об­ращайтесь к начальнику станции. Ночью, после того, как от­ключат ток, вашу вещь найдут. </a:t>
            </a:r>
          </a:p>
          <a:p>
            <a:pPr lvl="0" eaLnBrk="0" hangingPunct="0"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Если вы заметили бесхозный чемодан, коробку, сумку обратитесь к работнику метрополитена. Не торопитесь проверять содержимое сумки сами. Каждая станция обору­дована специальной комнатой, где подозрительная находка дождется саперов.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F:\Marinka\Pictures\metro\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876"/>
            <a:ext cx="4214842" cy="3160057"/>
          </a:xfrm>
          <a:prstGeom prst="rect">
            <a:avLst/>
          </a:prstGeom>
          <a:noFill/>
        </p:spPr>
      </p:pic>
      <p:pic>
        <p:nvPicPr>
          <p:cNvPr id="21508" name="Picture 4" descr="F:\Marinka\Pictures\metro\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5826" y="3571876"/>
            <a:ext cx="4192454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621</Words>
  <Application>Microsoft Office PowerPoint</Application>
  <PresentationFormat>Экран (4:3)</PresentationFormat>
  <Paragraphs>65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58</cp:revision>
  <dcterms:created xsi:type="dcterms:W3CDTF">2013-01-30T09:24:15Z</dcterms:created>
  <dcterms:modified xsi:type="dcterms:W3CDTF">2013-01-31T17:48:39Z</dcterms:modified>
</cp:coreProperties>
</file>